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1pPr>
    <a:lvl2pPr marL="146494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2pPr>
    <a:lvl3pPr marL="2929883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3pPr>
    <a:lvl4pPr marL="439482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4pPr>
    <a:lvl5pPr marL="5859767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5pPr>
    <a:lvl6pPr marL="7324709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6pPr>
    <a:lvl7pPr marL="878965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7pPr>
    <a:lvl8pPr marL="10254592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8pPr>
    <a:lvl9pPr marL="1171953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4D20"/>
    <a:srgbClr val="EFA544"/>
    <a:srgbClr val="EFBF63"/>
    <a:srgbClr val="F1CC7E"/>
    <a:srgbClr val="FCDFA6"/>
    <a:srgbClr val="1B304A"/>
    <a:srgbClr val="0E1825"/>
    <a:srgbClr val="D9B97C"/>
    <a:srgbClr val="E7C682"/>
    <a:srgbClr val="F0CD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69" autoAdjust="0"/>
  </p:normalViewPr>
  <p:slideViewPr>
    <p:cSldViewPr snapToGrid="0">
      <p:cViewPr varScale="1">
        <p:scale>
          <a:sx n="36" d="100"/>
          <a:sy n="36" d="100"/>
        </p:scale>
        <p:origin x="-936" y="-152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1"/>
            <a:ext cx="27980640" cy="470408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64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298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3948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597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24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789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6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4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878844"/>
            <a:ext cx="7406640" cy="187248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878844"/>
            <a:ext cx="21671280" cy="1872488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37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35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3"/>
            <a:ext cx="2798064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5"/>
            <a:ext cx="27980640" cy="4800600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64941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29883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39482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5976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2470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789651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09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560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1" y="4912363"/>
            <a:ext cx="14544677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1" y="6959602"/>
            <a:ext cx="14544677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3" y="4912363"/>
            <a:ext cx="14550390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3" y="6959602"/>
            <a:ext cx="14550390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8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48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4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4" y="873759"/>
            <a:ext cx="10829927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5"/>
            <a:ext cx="18402300" cy="18729960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6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4" y="4592325"/>
            <a:ext cx="10829927" cy="1501140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6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3"/>
            <a:ext cx="19751040" cy="1813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1"/>
            <a:ext cx="19751040" cy="13167360"/>
          </a:xfrm>
        </p:spPr>
        <p:txBody>
          <a:bodyPr/>
          <a:lstStyle>
            <a:lvl1pPr marL="0" indent="0">
              <a:buNone/>
              <a:defRPr sz="10200"/>
            </a:lvl1pPr>
            <a:lvl2pPr marL="1464941" indent="0">
              <a:buNone/>
              <a:defRPr sz="9000"/>
            </a:lvl2pPr>
            <a:lvl3pPr marL="2929883" indent="0">
              <a:buNone/>
              <a:defRPr sz="7600"/>
            </a:lvl3pPr>
            <a:lvl4pPr marL="4394825" indent="0">
              <a:buNone/>
              <a:defRPr sz="6500"/>
            </a:lvl4pPr>
            <a:lvl5pPr marL="5859767" indent="0">
              <a:buNone/>
              <a:defRPr sz="6500"/>
            </a:lvl5pPr>
            <a:lvl6pPr marL="7324709" indent="0">
              <a:buNone/>
              <a:defRPr sz="6500"/>
            </a:lvl6pPr>
            <a:lvl7pPr marL="8789651" indent="0">
              <a:buNone/>
              <a:defRPr sz="6500"/>
            </a:lvl7pPr>
            <a:lvl8pPr marL="10254592" indent="0">
              <a:buNone/>
              <a:defRPr sz="6500"/>
            </a:lvl8pPr>
            <a:lvl9pPr marL="11719535" indent="0">
              <a:buNone/>
              <a:defRPr sz="6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3"/>
            <a:ext cx="19751040" cy="257556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91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1"/>
            <a:ext cx="29626560" cy="3657600"/>
          </a:xfrm>
          <a:prstGeom prst="rect">
            <a:avLst/>
          </a:prstGeom>
        </p:spPr>
        <p:txBody>
          <a:bodyPr vert="horz" lIns="292988" tIns="146495" rIns="292988" bIns="14649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4"/>
            <a:ext cx="29626560" cy="14483083"/>
          </a:xfrm>
          <a:prstGeom prst="rect">
            <a:avLst/>
          </a:prstGeom>
        </p:spPr>
        <p:txBody>
          <a:bodyPr vert="horz" lIns="292988" tIns="146495" rIns="292988" bIns="14649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l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4"/>
            <a:ext cx="104241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ct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414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29883" rtl="0" eaLnBrk="1" latinLnBrk="0" hangingPunct="1">
        <a:spcBef>
          <a:spcPct val="0"/>
        </a:spcBef>
        <a:buNone/>
        <a:defRPr sz="14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8706" indent="-1098706" algn="l" defTabSz="2929883" rtl="0" eaLnBrk="1" latinLnBrk="0" hangingPunct="1">
        <a:spcBef>
          <a:spcPct val="20000"/>
        </a:spcBef>
        <a:buFont typeface="Arial" pitchFamily="34" charset="0"/>
        <a:buChar char="•"/>
        <a:defRPr sz="10200" kern="1200">
          <a:solidFill>
            <a:schemeClr val="tx1"/>
          </a:solidFill>
          <a:latin typeface="+mn-lt"/>
          <a:ea typeface="+mn-ea"/>
          <a:cs typeface="+mn-cs"/>
        </a:defRPr>
      </a:lvl1pPr>
      <a:lvl2pPr marL="2380530" indent="-915589" algn="l" defTabSz="2929883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6235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127296" indent="-732471" algn="l" defTabSz="2929883" rtl="0" eaLnBrk="1" latinLnBrk="0" hangingPunct="1">
        <a:spcBef>
          <a:spcPct val="20000"/>
        </a:spcBef>
        <a:buFont typeface="Arial" pitchFamily="34" charset="0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592237" indent="-732471" algn="l" defTabSz="2929883" rtl="0" eaLnBrk="1" latinLnBrk="0" hangingPunct="1">
        <a:spcBef>
          <a:spcPct val="20000"/>
        </a:spcBef>
        <a:buFont typeface="Arial" pitchFamily="34" charset="0"/>
        <a:buChar char="»"/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057180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22121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0987064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45200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6494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29883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39482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59767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24709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78965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254592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1953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rved Down Arrow 52"/>
          <p:cNvSpPr/>
          <p:nvPr/>
        </p:nvSpPr>
        <p:spPr>
          <a:xfrm rot="2255428" flipH="1">
            <a:off x="4381464" y="16810330"/>
            <a:ext cx="4200896" cy="1755800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Curved Down Arrow 49"/>
          <p:cNvSpPr/>
          <p:nvPr/>
        </p:nvSpPr>
        <p:spPr>
          <a:xfrm rot="2048200">
            <a:off x="10029616" y="12372451"/>
            <a:ext cx="3602075" cy="1700330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Curved Down Arrow 30"/>
          <p:cNvSpPr/>
          <p:nvPr/>
        </p:nvSpPr>
        <p:spPr>
          <a:xfrm rot="2048200" flipV="1">
            <a:off x="3454594" y="12687819"/>
            <a:ext cx="3605112" cy="1564225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465819" y="3053830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91600" y="304800"/>
            <a:ext cx="14953491" cy="972960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4400" b="1" dirty="0" smtClean="0">
                <a:latin typeface="Raleway"/>
                <a:cs typeface="Raleway"/>
              </a:rPr>
              <a:t>PREDICTING THE NEXT</a:t>
            </a:r>
            <a:endParaRPr lang="en-US" sz="4400" b="1" dirty="0">
              <a:latin typeface="Raleway"/>
              <a:cs typeface="Raleway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20000" y="3048000"/>
            <a:ext cx="18079479" cy="849849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3600" dirty="0" smtClean="0">
                <a:latin typeface="Raleway"/>
                <a:cs typeface="Raleway"/>
              </a:rPr>
              <a:t>Nicholas </a:t>
            </a:r>
            <a:r>
              <a:rPr lang="en-US" sz="3600" dirty="0" smtClean="0">
                <a:latin typeface="Raleway"/>
                <a:cs typeface="Raleway"/>
              </a:rPr>
              <a:t>Amoscato</a:t>
            </a:r>
            <a:r>
              <a:rPr lang="en-US" sz="3600" dirty="0">
                <a:latin typeface="Raleway"/>
                <a:cs typeface="Raleway"/>
              </a:rPr>
              <a:t> </a:t>
            </a:r>
            <a:r>
              <a:rPr lang="en-US" sz="3600" dirty="0" smtClean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 smtClean="0">
                <a:latin typeface="Raleway"/>
                <a:cs typeface="Raleway"/>
              </a:rPr>
              <a:t> Julie </a:t>
            </a:r>
            <a:r>
              <a:rPr lang="en-US" sz="3600" dirty="0" smtClean="0">
                <a:latin typeface="Raleway"/>
                <a:cs typeface="Raleway"/>
              </a:rPr>
              <a:t>De </a:t>
            </a:r>
            <a:r>
              <a:rPr lang="en-US" sz="3600" dirty="0">
                <a:latin typeface="Raleway"/>
                <a:cs typeface="Raleway"/>
              </a:rPr>
              <a:t>Lorenzo </a:t>
            </a:r>
            <a:r>
              <a:rPr lang="en-US" sz="3600" dirty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>
                <a:latin typeface="Raleway"/>
                <a:cs typeface="Raleway"/>
              </a:rPr>
              <a:t> Chun </a:t>
            </a:r>
            <a:r>
              <a:rPr lang="en-US" sz="3600" dirty="0" smtClean="0">
                <a:latin typeface="Raleway"/>
                <a:cs typeface="Raleway"/>
              </a:rPr>
              <a:t>Ping Ng</a:t>
            </a:r>
            <a:endParaRPr lang="en-US" sz="3600" dirty="0">
              <a:latin typeface="Raleway"/>
              <a:cs typeface="Raleway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106" y="2902276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INTRODUCTION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62000" y="4292600"/>
            <a:ext cx="13639800" cy="4624531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Investigate </a:t>
            </a:r>
            <a:r>
              <a:rPr lang="en-US" sz="3600" dirty="0">
                <a:latin typeface="Helvetica Neue Light"/>
                <a:cs typeface="Helvetica Neue Light"/>
              </a:rPr>
              <a:t>relationship between a movie’s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attributes </a:t>
            </a:r>
            <a:r>
              <a:rPr lang="en-US" sz="3600" dirty="0">
                <a:latin typeface="Helvetica Neue Light"/>
                <a:cs typeface="Helvetica Neue Light"/>
              </a:rPr>
              <a:t>and the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rating </a:t>
            </a:r>
            <a:r>
              <a:rPr lang="en-US" sz="3600" dirty="0">
                <a:latin typeface="Helvetica Neue Light"/>
                <a:cs typeface="Helvetica Neue Light"/>
              </a:rPr>
              <a:t>it </a:t>
            </a:r>
            <a:r>
              <a:rPr lang="en-US" sz="3600" dirty="0" smtClean="0">
                <a:latin typeface="Helvetica Neue Light"/>
                <a:cs typeface="Helvetica Neue Light"/>
              </a:rPr>
              <a:t>received.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Implement </a:t>
            </a:r>
            <a:r>
              <a:rPr lang="en-US" sz="3600" dirty="0">
                <a:latin typeface="Helvetica Neue Light"/>
                <a:cs typeface="Helvetica Neue Light"/>
              </a:rPr>
              <a:t>and compare the effectiveness of a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model tree</a:t>
            </a:r>
            <a:r>
              <a:rPr lang="en-US" sz="3600" dirty="0">
                <a:latin typeface="Helvetica Neue Light"/>
                <a:cs typeface="Helvetica Neue Light"/>
              </a:rPr>
              <a:t> and a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neural network</a:t>
            </a:r>
            <a:r>
              <a:rPr lang="en-US" sz="3600" dirty="0">
                <a:latin typeface="Helvetica Neue Light"/>
                <a:cs typeface="Helvetica Neue Light"/>
              </a:rPr>
              <a:t> that take the attributes as input and output the expected </a:t>
            </a:r>
            <a:r>
              <a:rPr lang="en-US" sz="3600" dirty="0" smtClean="0">
                <a:latin typeface="Helvetica Neue Light"/>
                <a:cs typeface="Helvetica Neue Light"/>
              </a:rPr>
              <a:t>rating.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Compare </a:t>
            </a:r>
            <a:r>
              <a:rPr lang="en-US" sz="3600" dirty="0">
                <a:latin typeface="Helvetica Neue Light"/>
                <a:cs typeface="Helvetica Neue Light"/>
              </a:rPr>
              <a:t>the effectiveness of these models with and without feature selection using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sequential forward </a:t>
            </a:r>
            <a:r>
              <a:rPr lang="en-US" sz="3600" dirty="0" smtClean="0">
                <a:solidFill>
                  <a:srgbClr val="F9C642"/>
                </a:solidFill>
                <a:latin typeface="Helvetica Neue Light"/>
                <a:cs typeface="Helvetica Neue Light"/>
              </a:rPr>
              <a:t>search</a:t>
            </a:r>
            <a:r>
              <a:rPr lang="en-US" sz="3600" dirty="0" smtClean="0">
                <a:latin typeface="Helvetica Neue Light"/>
                <a:cs typeface="Helvetica Neue Light"/>
              </a:rPr>
              <a:t>.</a:t>
            </a:r>
            <a:endParaRPr lang="en-US" sz="3600" dirty="0">
              <a:latin typeface="Helvetica Neue Light"/>
              <a:cs typeface="Helvetica Neue Light"/>
            </a:endParaRPr>
          </a:p>
        </p:txBody>
      </p:sp>
      <p:pic>
        <p:nvPicPr>
          <p:cNvPr id="1026" name="Picture 2" descr="http://ia.media-imdb.com/images/M/MV5BMTc3MjI0MjM0NF5BMl5BanBnXkFtZTcwMTYxMTQ1OA@@._V1_SY317_CR0,0,214,317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37825">
            <a:off x="499315" y="15044066"/>
            <a:ext cx="3623808" cy="556679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 cmpd="sng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7116234" y="15530070"/>
            <a:ext cx="6515100" cy="4971964"/>
          </a:xfrm>
          <a:prstGeom prst="rect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44" name="TextBox 43"/>
          <p:cNvSpPr txBox="1"/>
          <p:nvPr/>
        </p:nvSpPr>
        <p:spPr>
          <a:xfrm rot="424593">
            <a:off x="3628147" y="14495966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err="1" smtClean="0">
                <a:latin typeface="Helvetica Neue Light"/>
                <a:cs typeface="Helvetica Neue Light"/>
              </a:rPr>
              <a:t>IMDb</a:t>
            </a:r>
            <a:r>
              <a:rPr lang="en-US" sz="3200" dirty="0" smtClean="0">
                <a:latin typeface="Helvetica Neue Light"/>
                <a:cs typeface="Helvetica Neue Light"/>
              </a:rPr>
              <a:t> IDs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44000" y="857090"/>
            <a:ext cx="14953491" cy="2481065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14200" dirty="0" smtClean="0">
                <a:latin typeface="Raleway ExtraLight"/>
                <a:cs typeface="Raleway ExtraLight"/>
              </a:rPr>
              <a:t>BEST PICTURE</a:t>
            </a:r>
            <a:endParaRPr lang="en-US" sz="14200" dirty="0">
              <a:latin typeface="Raleway ExtraLight"/>
              <a:cs typeface="Raleway ExtraLight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110490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198882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74711" y="2757493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1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465819" y="10107763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447106" y="9840757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PROJECT SETUP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49311" y="9695974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>
                <a:solidFill>
                  <a:srgbClr val="173B78"/>
                </a:solidFill>
                <a:latin typeface="Raleway Light"/>
                <a:cs typeface="Raleway Light"/>
              </a:rPr>
              <a:t>2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sp>
        <p:nvSpPr>
          <p:cNvPr id="26" name="Cloud 25"/>
          <p:cNvSpPr/>
          <p:nvPr/>
        </p:nvSpPr>
        <p:spPr>
          <a:xfrm rot="21294903">
            <a:off x="468356" y="11634208"/>
            <a:ext cx="5562600" cy="2586326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 rot="20830420">
            <a:off x="1024468" y="12251270"/>
            <a:ext cx="4415250" cy="96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1100" dirty="0" err="1" smtClean="0">
                <a:solidFill>
                  <a:srgbClr val="FC002A"/>
                </a:solidFill>
              </a:rPr>
              <a:t>movielens</a:t>
            </a:r>
            <a:endParaRPr lang="en-US" b="1" spc="1100" dirty="0">
              <a:solidFill>
                <a:srgbClr val="FC002A"/>
              </a:solidFill>
            </a:endParaRPr>
          </a:p>
        </p:txBody>
      </p:sp>
      <p:sp>
        <p:nvSpPr>
          <p:cNvPr id="45" name="Cloud 44"/>
          <p:cNvSpPr/>
          <p:nvPr/>
        </p:nvSpPr>
        <p:spPr>
          <a:xfrm rot="1745892">
            <a:off x="6937062" y="11450872"/>
            <a:ext cx="4261474" cy="3869860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 rot="674427">
            <a:off x="7557267" y="12062276"/>
            <a:ext cx="3051465" cy="2618589"/>
            <a:chOff x="8772235" y="11363774"/>
            <a:chExt cx="3051465" cy="2618589"/>
          </a:xfrm>
        </p:grpSpPr>
        <p:pic>
          <p:nvPicPr>
            <p:cNvPr id="32" name="Picture 31" descr="IMDb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2235" y="11363774"/>
              <a:ext cx="3051465" cy="1901346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9564308" y="12966700"/>
              <a:ext cx="146731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>
                  <a:solidFill>
                    <a:schemeClr val="bg1"/>
                  </a:solidFill>
                  <a:latin typeface="Arial"/>
                  <a:cs typeface="Arial"/>
                </a:rPr>
                <a:t>API</a:t>
              </a:r>
              <a:endParaRPr lang="en-US" sz="6000" b="1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pic>
        <p:nvPicPr>
          <p:cNvPr id="49" name="Picture 48" descr="oscar-statu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600" y="4178300"/>
            <a:ext cx="6990287" cy="18525935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 rot="1304638">
            <a:off x="10638546" y="11625767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Feature values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382934" y="15777634"/>
            <a:ext cx="6101656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imdb_id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tt1024648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8.2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rating_count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42817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actors: Ben Affleck, Bryan Cranston,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Alan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Arkin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John Goodman,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Victor Garber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directors: Ben Affleck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writers: Chris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Terrio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Joshuah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Bearman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genres: Drama, History, Thriller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languages: English, Persian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country: USA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R	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release_date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2012-10-12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Runtime: 120</a:t>
            </a:r>
          </a:p>
          <a:p>
            <a:endParaRPr lang="en-US" sz="2000" dirty="0"/>
          </a:p>
        </p:txBody>
      </p:sp>
      <p:sp>
        <p:nvSpPr>
          <p:cNvPr id="54" name="TextBox 53"/>
          <p:cNvSpPr txBox="1"/>
          <p:nvPr/>
        </p:nvSpPr>
        <p:spPr>
          <a:xfrm rot="21086082">
            <a:off x="3869059" y="17436663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Cleanup data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23323882" y="3403394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24305169" y="3251840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MODEL CHOICE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3307374" y="3056258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3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9050309" y="4370981"/>
            <a:ext cx="6340313" cy="6930753"/>
            <a:chOff x="26171791" y="1429475"/>
            <a:chExt cx="6340313" cy="6930753"/>
          </a:xfrm>
        </p:grpSpPr>
        <p:sp>
          <p:nvSpPr>
            <p:cNvPr id="107" name="Oval 106"/>
            <p:cNvSpPr/>
            <p:nvPr/>
          </p:nvSpPr>
          <p:spPr>
            <a:xfrm>
              <a:off x="27608051" y="2030821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08" name="Oval 107"/>
            <p:cNvSpPr/>
            <p:nvPr/>
          </p:nvSpPr>
          <p:spPr>
            <a:xfrm>
              <a:off x="27608051" y="3129013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27608051" y="4181175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0" name="Oval 109"/>
            <p:cNvSpPr/>
            <p:nvPr/>
          </p:nvSpPr>
          <p:spPr>
            <a:xfrm>
              <a:off x="27608051" y="5253065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1" name="Oval 110"/>
            <p:cNvSpPr/>
            <p:nvPr/>
          </p:nvSpPr>
          <p:spPr>
            <a:xfrm>
              <a:off x="27608051" y="6288786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2" name="Oval 111"/>
            <p:cNvSpPr/>
            <p:nvPr/>
          </p:nvSpPr>
          <p:spPr>
            <a:xfrm>
              <a:off x="27608051" y="7439587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29436181" y="3145248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4" name="Oval 113"/>
            <p:cNvSpPr/>
            <p:nvPr/>
          </p:nvSpPr>
          <p:spPr>
            <a:xfrm>
              <a:off x="29449333" y="4855011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5" name="Oval 114"/>
            <p:cNvSpPr/>
            <p:nvPr/>
          </p:nvSpPr>
          <p:spPr>
            <a:xfrm>
              <a:off x="29436181" y="6475792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6" name="Oval 115"/>
            <p:cNvSpPr/>
            <p:nvPr/>
          </p:nvSpPr>
          <p:spPr>
            <a:xfrm>
              <a:off x="31290616" y="4792744"/>
              <a:ext cx="920641" cy="920641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7" name="Straight Arrow Connector 116"/>
            <p:cNvCxnSpPr>
              <a:stCxn id="107" idx="6"/>
              <a:endCxn id="113" idx="2"/>
            </p:cNvCxnSpPr>
            <p:nvPr/>
          </p:nvCxnSpPr>
          <p:spPr>
            <a:xfrm>
              <a:off x="28528692" y="2491141"/>
              <a:ext cx="907488" cy="111442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08" idx="6"/>
              <a:endCxn id="113" idx="2"/>
            </p:cNvCxnSpPr>
            <p:nvPr/>
          </p:nvCxnSpPr>
          <p:spPr>
            <a:xfrm>
              <a:off x="28528692" y="3589334"/>
              <a:ext cx="907488" cy="1623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>
              <a:stCxn id="109" idx="6"/>
              <a:endCxn id="113" idx="2"/>
            </p:cNvCxnSpPr>
            <p:nvPr/>
          </p:nvCxnSpPr>
          <p:spPr>
            <a:xfrm flipV="1">
              <a:off x="28528692" y="3605569"/>
              <a:ext cx="907488" cy="103592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>
              <a:stCxn id="110" idx="6"/>
              <a:endCxn id="113" idx="2"/>
            </p:cNvCxnSpPr>
            <p:nvPr/>
          </p:nvCxnSpPr>
          <p:spPr>
            <a:xfrm flipV="1">
              <a:off x="28528692" y="3605569"/>
              <a:ext cx="907488" cy="210781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stCxn id="111" idx="6"/>
              <a:endCxn id="113" idx="2"/>
            </p:cNvCxnSpPr>
            <p:nvPr/>
          </p:nvCxnSpPr>
          <p:spPr>
            <a:xfrm flipV="1">
              <a:off x="28528692" y="3605569"/>
              <a:ext cx="907488" cy="314353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>
              <a:stCxn id="112" idx="6"/>
            </p:cNvCxnSpPr>
            <p:nvPr/>
          </p:nvCxnSpPr>
          <p:spPr>
            <a:xfrm flipV="1">
              <a:off x="28528692" y="3757023"/>
              <a:ext cx="920641" cy="414288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>
              <a:stCxn id="107" idx="6"/>
              <a:endCxn id="114" idx="2"/>
            </p:cNvCxnSpPr>
            <p:nvPr/>
          </p:nvCxnSpPr>
          <p:spPr>
            <a:xfrm>
              <a:off x="28528692" y="2491141"/>
              <a:ext cx="920641" cy="2824190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stCxn id="108" idx="6"/>
              <a:endCxn id="114" idx="2"/>
            </p:cNvCxnSpPr>
            <p:nvPr/>
          </p:nvCxnSpPr>
          <p:spPr>
            <a:xfrm>
              <a:off x="28528692" y="3589334"/>
              <a:ext cx="920641" cy="172599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stCxn id="109" idx="6"/>
              <a:endCxn id="114" idx="2"/>
            </p:cNvCxnSpPr>
            <p:nvPr/>
          </p:nvCxnSpPr>
          <p:spPr>
            <a:xfrm>
              <a:off x="28528692" y="4641495"/>
              <a:ext cx="920641" cy="67383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>
              <a:stCxn id="110" idx="6"/>
              <a:endCxn id="114" idx="2"/>
            </p:cNvCxnSpPr>
            <p:nvPr/>
          </p:nvCxnSpPr>
          <p:spPr>
            <a:xfrm flipV="1">
              <a:off x="28528692" y="5315332"/>
              <a:ext cx="920641" cy="398053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>
              <a:stCxn id="111" idx="6"/>
              <a:endCxn id="114" idx="2"/>
            </p:cNvCxnSpPr>
            <p:nvPr/>
          </p:nvCxnSpPr>
          <p:spPr>
            <a:xfrm flipV="1">
              <a:off x="28528692" y="5315332"/>
              <a:ext cx="920641" cy="143377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>
              <a:stCxn id="112" idx="6"/>
              <a:endCxn id="114" idx="2"/>
            </p:cNvCxnSpPr>
            <p:nvPr/>
          </p:nvCxnSpPr>
          <p:spPr>
            <a:xfrm flipV="1">
              <a:off x="28528692" y="5315332"/>
              <a:ext cx="920641" cy="258457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stCxn id="107" idx="6"/>
              <a:endCxn id="115" idx="2"/>
            </p:cNvCxnSpPr>
            <p:nvPr/>
          </p:nvCxnSpPr>
          <p:spPr>
            <a:xfrm>
              <a:off x="28528692" y="2491141"/>
              <a:ext cx="907488" cy="4444971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>
              <a:stCxn id="108" idx="6"/>
            </p:cNvCxnSpPr>
            <p:nvPr/>
          </p:nvCxnSpPr>
          <p:spPr>
            <a:xfrm>
              <a:off x="28528692" y="3589334"/>
              <a:ext cx="907488" cy="3346779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>
              <a:stCxn id="109" idx="6"/>
              <a:endCxn id="115" idx="2"/>
            </p:cNvCxnSpPr>
            <p:nvPr/>
          </p:nvCxnSpPr>
          <p:spPr>
            <a:xfrm>
              <a:off x="28528692" y="4641495"/>
              <a:ext cx="907488" cy="229461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>
              <a:stCxn id="110" idx="6"/>
              <a:endCxn id="115" idx="2"/>
            </p:cNvCxnSpPr>
            <p:nvPr/>
          </p:nvCxnSpPr>
          <p:spPr>
            <a:xfrm>
              <a:off x="28528692" y="5713385"/>
              <a:ext cx="907488" cy="122272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>
              <a:stCxn id="111" idx="6"/>
              <a:endCxn id="115" idx="2"/>
            </p:cNvCxnSpPr>
            <p:nvPr/>
          </p:nvCxnSpPr>
          <p:spPr>
            <a:xfrm>
              <a:off x="28528692" y="6749106"/>
              <a:ext cx="907488" cy="18700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/>
            <p:cNvCxnSpPr>
              <a:stCxn id="112" idx="6"/>
              <a:endCxn id="115" idx="2"/>
            </p:cNvCxnSpPr>
            <p:nvPr/>
          </p:nvCxnSpPr>
          <p:spPr>
            <a:xfrm flipV="1">
              <a:off x="28528692" y="6936113"/>
              <a:ext cx="907488" cy="96379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30344122" y="3656369"/>
              <a:ext cx="933794" cy="164749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>
              <a:stCxn id="114" idx="6"/>
              <a:endCxn id="116" idx="2"/>
            </p:cNvCxnSpPr>
            <p:nvPr/>
          </p:nvCxnSpPr>
          <p:spPr>
            <a:xfrm flipV="1">
              <a:off x="30369975" y="5253065"/>
              <a:ext cx="920641" cy="6226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>
              <a:stCxn id="115" idx="6"/>
              <a:endCxn id="116" idx="2"/>
            </p:cNvCxnSpPr>
            <p:nvPr/>
          </p:nvCxnSpPr>
          <p:spPr>
            <a:xfrm flipV="1">
              <a:off x="30356822" y="5253065"/>
              <a:ext cx="933794" cy="168304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8" name="TextBox 137"/>
            <p:cNvSpPr txBox="1"/>
            <p:nvPr/>
          </p:nvSpPr>
          <p:spPr>
            <a:xfrm>
              <a:off x="27506451" y="1429475"/>
              <a:ext cx="11336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INPUT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29248501" y="2584183"/>
              <a:ext cx="1387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>
                  <a:latin typeface="Helvetica Neue"/>
                  <a:cs typeface="Helvetica Neue"/>
                </a:defRPr>
              </a:lvl1pPr>
            </a:lstStyle>
            <a:p>
              <a:r>
                <a:rPr lang="en-US" dirty="0" smtClean="0"/>
                <a:t>HIDDEN</a:t>
              </a:r>
              <a:endParaRPr lang="en-US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1045036" y="4171619"/>
              <a:ext cx="14670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OUTPUT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26171791" y="7621018"/>
              <a:ext cx="10495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runtime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26203266" y="6562770"/>
              <a:ext cx="10492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country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26193581" y="2212252"/>
              <a:ext cx="10695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Helvetica Neue"/>
                  <a:cs typeface="Helvetica Neue"/>
                </a:rPr>
                <a:t>director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26312204" y="331044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writers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27812032" y="2299081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6.5</a:t>
              </a:r>
              <a:endParaRPr lang="en-US" sz="20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27814489" y="3407725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6.1</a:t>
              </a:r>
              <a:endParaRPr lang="en-US" sz="18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27786384" y="7730998"/>
              <a:ext cx="5526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112</a:t>
              </a:r>
              <a:endParaRPr lang="en-US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27893496" y="6539081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3</a:t>
              </a:r>
              <a:endParaRPr lang="en-US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26666868" y="3979058"/>
              <a:ext cx="356359" cy="19987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29592395" y="3412128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0.48</a:t>
              </a:r>
              <a:endParaRPr lang="en-US" sz="18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29590303" y="5144264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0.61</a:t>
              </a:r>
              <a:endParaRPr lang="en-US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29604934" y="6737859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0.33</a:t>
              </a:r>
              <a:endParaRPr lang="en-US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31523029" y="5081997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6.8</a:t>
              </a:r>
              <a:endParaRPr lang="en-US" sz="18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</p:grpSp>
      <p:sp>
        <p:nvSpPr>
          <p:cNvPr id="156" name="Rectangle 155"/>
          <p:cNvSpPr/>
          <p:nvPr/>
        </p:nvSpPr>
        <p:spPr>
          <a:xfrm>
            <a:off x="18318465" y="13318517"/>
            <a:ext cx="13854303" cy="1000975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model tree is a tree-based model that is similar to decision trees except values at the leaves of the tree are replaced with linear models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25230067" y="5520685"/>
            <a:ext cx="7402461" cy="7624324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We will build a </a:t>
            </a:r>
            <a:r>
              <a:rPr lang="en-US" sz="2800" dirty="0" smtClean="0">
                <a:latin typeface="Helvetica Neue Light"/>
                <a:cs typeface="Helvetica Neue Light"/>
              </a:rPr>
              <a:t>three-</a:t>
            </a:r>
            <a:r>
              <a:rPr lang="en-US" sz="2800" dirty="0">
                <a:latin typeface="Helvetica Neue Light"/>
                <a:cs typeface="Helvetica Neue Light"/>
              </a:rPr>
              <a:t>layer neural </a:t>
            </a:r>
            <a:r>
              <a:rPr lang="en-US" sz="2800" dirty="0" smtClean="0">
                <a:latin typeface="Helvetica Neue Light"/>
                <a:cs typeface="Helvetica Neue Light"/>
              </a:rPr>
              <a:t>network to </a:t>
            </a:r>
            <a:r>
              <a:rPr lang="en-US" sz="2800" dirty="0">
                <a:latin typeface="Helvetica Neue Light"/>
                <a:cs typeface="Helvetica Neue Light"/>
              </a:rPr>
              <a:t>find the relationship between the movie attributes and the movie ratings.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</a:t>
            </a:r>
            <a:r>
              <a:rPr lang="en-US" sz="2800" dirty="0" err="1">
                <a:latin typeface="Helvetica Neue Light"/>
                <a:cs typeface="Helvetica Neue Light"/>
              </a:rPr>
              <a:t>feedforward</a:t>
            </a:r>
            <a:r>
              <a:rPr lang="en-US" sz="2800" dirty="0">
                <a:latin typeface="Helvetica Neue Light"/>
                <a:cs typeface="Helvetica Neue Light"/>
              </a:rPr>
              <a:t> network will define the function that calculates the predicted movie ratings with </a:t>
            </a:r>
            <a:r>
              <a:rPr lang="en-US" sz="2800" dirty="0" err="1">
                <a:latin typeface="Helvetica Neue Light"/>
                <a:cs typeface="Helvetica Neue Light"/>
              </a:rPr>
              <a:t>backpropagation</a:t>
            </a:r>
            <a:r>
              <a:rPr lang="en-US" sz="2800" dirty="0">
                <a:latin typeface="Helvetica Neue Light"/>
                <a:cs typeface="Helvetica Neue Light"/>
              </a:rPr>
              <a:t> algorithm.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model will calculate the error at the output and update the corresponding connection weights using online gradient descent method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neurons in the hidden layer will use sigmoid functions as the activation functions and the output will consist of a linear model.</a:t>
            </a:r>
          </a:p>
        </p:txBody>
      </p:sp>
      <p:grpSp>
        <p:nvGrpSpPr>
          <p:cNvPr id="1025" name="Group 1024"/>
          <p:cNvGrpSpPr/>
          <p:nvPr/>
        </p:nvGrpSpPr>
        <p:grpSpPr>
          <a:xfrm>
            <a:off x="24553331" y="16053536"/>
            <a:ext cx="7760098" cy="5091815"/>
            <a:chOff x="24938173" y="14071601"/>
            <a:chExt cx="7760098" cy="5091815"/>
          </a:xfrm>
        </p:grpSpPr>
        <p:sp>
          <p:nvSpPr>
            <p:cNvPr id="159" name="Oval 158"/>
            <p:cNvSpPr/>
            <p:nvPr/>
          </p:nvSpPr>
          <p:spPr>
            <a:xfrm>
              <a:off x="28154963" y="14071601"/>
              <a:ext cx="1054413" cy="1058893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60" name="Oval 159"/>
            <p:cNvSpPr/>
            <p:nvPr/>
          </p:nvSpPr>
          <p:spPr>
            <a:xfrm>
              <a:off x="26773725" y="15579609"/>
              <a:ext cx="1054413" cy="1058893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61" name="Oval 160"/>
            <p:cNvSpPr/>
            <p:nvPr/>
          </p:nvSpPr>
          <p:spPr>
            <a:xfrm>
              <a:off x="28424107" y="16042277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/>
            <p:cNvSpPr/>
            <p:nvPr/>
          </p:nvSpPr>
          <p:spPr>
            <a:xfrm flipV="1">
              <a:off x="28977989" y="16053676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 flipV="1">
              <a:off x="28701048" y="16053676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/>
            <p:cNvSpPr/>
            <p:nvPr/>
          </p:nvSpPr>
          <p:spPr>
            <a:xfrm>
              <a:off x="29731727" y="15538069"/>
              <a:ext cx="1054413" cy="1058893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rgbClr val="F9C642"/>
                  </a:solidFill>
                </a:ln>
              </a:endParaRPr>
            </a:p>
          </p:txBody>
        </p:sp>
        <p:cxnSp>
          <p:nvCxnSpPr>
            <p:cNvPr id="165" name="Straight Arrow Connector 164"/>
            <p:cNvCxnSpPr>
              <a:stCxn id="159" idx="3"/>
              <a:endCxn id="160" idx="0"/>
            </p:cNvCxnSpPr>
            <p:nvPr/>
          </p:nvCxnSpPr>
          <p:spPr>
            <a:xfrm flipH="1">
              <a:off x="27300933" y="14975423"/>
              <a:ext cx="1008445" cy="6041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>
              <a:stCxn id="159" idx="5"/>
              <a:endCxn id="164" idx="1"/>
            </p:cNvCxnSpPr>
            <p:nvPr/>
          </p:nvCxnSpPr>
          <p:spPr>
            <a:xfrm>
              <a:off x="29054962" y="14975423"/>
              <a:ext cx="831179" cy="71771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/>
            <p:cNvSpPr/>
            <p:nvPr/>
          </p:nvSpPr>
          <p:spPr>
            <a:xfrm>
              <a:off x="24938173" y="17388686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8" name="Oval 167"/>
            <p:cNvSpPr/>
            <p:nvPr/>
          </p:nvSpPr>
          <p:spPr>
            <a:xfrm>
              <a:off x="26219843" y="17811430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 flipV="1">
              <a:off x="26773725" y="17822829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 flipV="1">
              <a:off x="26496784" y="17822829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27068842" y="17389498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2" name="Straight Arrow Connector 171"/>
            <p:cNvCxnSpPr>
              <a:stCxn id="160" idx="4"/>
              <a:endCxn id="171" idx="0"/>
            </p:cNvCxnSpPr>
            <p:nvPr/>
          </p:nvCxnSpPr>
          <p:spPr>
            <a:xfrm>
              <a:off x="27300933" y="16638501"/>
              <a:ext cx="295117" cy="75099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/>
            <p:cNvCxnSpPr>
              <a:stCxn id="160" idx="4"/>
              <a:endCxn id="167" idx="0"/>
            </p:cNvCxnSpPr>
            <p:nvPr/>
          </p:nvCxnSpPr>
          <p:spPr>
            <a:xfrm flipH="1">
              <a:off x="25465380" y="16638501"/>
              <a:ext cx="1835552" cy="75018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Oval 173"/>
            <p:cNvSpPr/>
            <p:nvPr/>
          </p:nvSpPr>
          <p:spPr>
            <a:xfrm>
              <a:off x="28341026" y="17823653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/>
            <p:cNvSpPr/>
            <p:nvPr/>
          </p:nvSpPr>
          <p:spPr>
            <a:xfrm flipV="1">
              <a:off x="28894908" y="17835052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/>
            <p:cNvSpPr/>
            <p:nvPr/>
          </p:nvSpPr>
          <p:spPr>
            <a:xfrm flipV="1">
              <a:off x="28617967" y="17835052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/>
            <p:cNvSpPr/>
            <p:nvPr/>
          </p:nvSpPr>
          <p:spPr>
            <a:xfrm>
              <a:off x="29184127" y="17347145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Oval 177"/>
            <p:cNvSpPr/>
            <p:nvPr/>
          </p:nvSpPr>
          <p:spPr>
            <a:xfrm>
              <a:off x="30492877" y="17822828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/>
            <p:cNvSpPr/>
            <p:nvPr/>
          </p:nvSpPr>
          <p:spPr>
            <a:xfrm flipV="1">
              <a:off x="31046759" y="17834227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/>
            <p:cNvSpPr/>
            <p:nvPr/>
          </p:nvSpPr>
          <p:spPr>
            <a:xfrm flipV="1">
              <a:off x="30769818" y="17834227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1269531" y="17347145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2" name="Straight Arrow Connector 181"/>
            <p:cNvCxnSpPr>
              <a:stCxn id="164" idx="4"/>
              <a:endCxn id="177" idx="0"/>
            </p:cNvCxnSpPr>
            <p:nvPr/>
          </p:nvCxnSpPr>
          <p:spPr>
            <a:xfrm flipH="1">
              <a:off x="29711334" y="16596962"/>
              <a:ext cx="547600" cy="75018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>
              <a:stCxn id="164" idx="4"/>
              <a:endCxn id="181" idx="0"/>
            </p:cNvCxnSpPr>
            <p:nvPr/>
          </p:nvCxnSpPr>
          <p:spPr>
            <a:xfrm>
              <a:off x="30258934" y="16596962"/>
              <a:ext cx="1537804" cy="75018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urved Connector 47"/>
            <p:cNvCxnSpPr/>
            <p:nvPr/>
          </p:nvCxnSpPr>
          <p:spPr>
            <a:xfrm flipV="1">
              <a:off x="25052872" y="17610668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urved Connector 187"/>
            <p:cNvCxnSpPr/>
            <p:nvPr/>
          </p:nvCxnSpPr>
          <p:spPr>
            <a:xfrm flipV="1">
              <a:off x="27203405" y="17627601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urved Connector 188"/>
            <p:cNvCxnSpPr/>
            <p:nvPr/>
          </p:nvCxnSpPr>
          <p:spPr>
            <a:xfrm flipV="1">
              <a:off x="29320072" y="17585268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/>
            <p:nvPr/>
          </p:nvCxnSpPr>
          <p:spPr>
            <a:xfrm flipV="1">
              <a:off x="31411338" y="17585268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TextBox 190"/>
            <p:cNvSpPr txBox="1"/>
            <p:nvPr/>
          </p:nvSpPr>
          <p:spPr>
            <a:xfrm>
              <a:off x="29386006" y="14265216"/>
              <a:ext cx="10823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ROOT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30910602" y="15636817"/>
              <a:ext cx="178766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NOMINAL</a:t>
              </a:r>
            </a:p>
            <a:p>
              <a:r>
                <a:rPr lang="en-US" sz="2400" b="1" dirty="0" smtClean="0">
                  <a:latin typeface="Helvetica Neue"/>
                  <a:cs typeface="Helvetica Neue"/>
                </a:rPr>
                <a:t>FEATURES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26314402" y="18701751"/>
              <a:ext cx="45381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Helvetica Neue"/>
                  <a:cs typeface="Helvetica Neue"/>
                </a:rPr>
                <a:t>LINEAR MODELS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</p:grpSp>
      <p:sp>
        <p:nvSpPr>
          <p:cNvPr id="195" name="TextBox 194"/>
          <p:cNvSpPr txBox="1"/>
          <p:nvPr/>
        </p:nvSpPr>
        <p:spPr>
          <a:xfrm>
            <a:off x="25221565" y="4539523"/>
            <a:ext cx="7562141" cy="91140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4000" dirty="0" smtClean="0">
                <a:latin typeface="Raleway Light"/>
                <a:cs typeface="Raleway Light"/>
              </a:rPr>
              <a:t>NEURAL NETWORK</a:t>
            </a:r>
            <a:endParaRPr lang="en-US" sz="4000" dirty="0">
              <a:latin typeface="Raleway Light"/>
              <a:cs typeface="Raleway Light"/>
            </a:endParaRPr>
          </a:p>
        </p:txBody>
      </p:sp>
      <p:sp>
        <p:nvSpPr>
          <p:cNvPr id="196" name="TextBox 195"/>
          <p:cNvSpPr txBox="1"/>
          <p:nvPr/>
        </p:nvSpPr>
        <p:spPr>
          <a:xfrm>
            <a:off x="18292878" y="12350273"/>
            <a:ext cx="7562141" cy="91140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4000" dirty="0" smtClean="0">
                <a:latin typeface="Raleway Light"/>
                <a:cs typeface="Raleway Light"/>
              </a:rPr>
              <a:t>MODEL TREE</a:t>
            </a:r>
            <a:endParaRPr lang="en-US" sz="4000" dirty="0">
              <a:latin typeface="Raleway Light"/>
              <a:cs typeface="Raleway Light"/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18318466" y="14396074"/>
            <a:ext cx="9871190" cy="1948926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Given the continuous output, we will build the tree by maximizing the expected error reduction where error is measured by the standard deviation of a data set’s ratings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199" name="Rectangle 198"/>
          <p:cNvSpPr/>
          <p:nvPr/>
        </p:nvSpPr>
        <p:spPr>
          <a:xfrm>
            <a:off x="18318467" y="16397251"/>
            <a:ext cx="7927739" cy="1474951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Internal nodes will represent nominal features while numerical features will be incorporated in the leaf node linear models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200" name="Rectangle 199"/>
          <p:cNvSpPr/>
          <p:nvPr/>
        </p:nvSpPr>
        <p:spPr>
          <a:xfrm>
            <a:off x="19338299" y="18052072"/>
            <a:ext cx="5464752" cy="1948926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tree will be pruned according to subset size and a minimum error threshold.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4285018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339</Words>
  <Application>Microsoft Macintosh PowerPoint</Application>
  <PresentationFormat>Custom</PresentationFormat>
  <Paragraphs>64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De Lorenzo</dc:creator>
  <cp:lastModifiedBy>Nicholas Amoscato</cp:lastModifiedBy>
  <cp:revision>24</cp:revision>
  <dcterms:created xsi:type="dcterms:W3CDTF">2013-03-20T01:31:40Z</dcterms:created>
  <dcterms:modified xsi:type="dcterms:W3CDTF">2013-03-20T05:16:28Z</dcterms:modified>
</cp:coreProperties>
</file>

<file path=docProps/thumbnail.jpeg>
</file>